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6" r:id="rId3"/>
    <p:sldId id="261" r:id="rId4"/>
    <p:sldId id="262" r:id="rId5"/>
    <p:sldId id="267" r:id="rId6"/>
    <p:sldId id="264" r:id="rId7"/>
    <p:sldId id="257" r:id="rId8"/>
    <p:sldId id="258" r:id="rId9"/>
    <p:sldId id="259" r:id="rId10"/>
    <p:sldId id="260" r:id="rId11"/>
    <p:sldId id="266" r:id="rId12"/>
    <p:sldId id="265" r:id="rId13"/>
    <p:sldId id="263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00"/>
    <a:srgbClr val="FF3300"/>
    <a:srgbClr val="FFFF7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B9F1D-B996-4BA0-9039-613E6AF2E072}" type="datetimeFigureOut">
              <a:rPr lang="fr-FR" smtClean="0"/>
              <a:pPr/>
              <a:t>22/04/2015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CA053-64A5-468B-A4AC-F179676E72A7}" type="slidenum">
              <a:rPr lang="fr-CA" smtClean="0"/>
              <a:pPr/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11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12</a:t>
            </a:fld>
            <a:endParaRPr lang="fr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13</a:t>
            </a:fld>
            <a:endParaRPr lang="fr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14</a:t>
            </a:fld>
            <a:endParaRPr lang="fr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15</a:t>
            </a:fld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16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72F5-4AE0-4F91-84F6-6991E5097B28}" type="datetimeFigureOut">
              <a:rPr lang="fr-FR"/>
              <a:pPr>
                <a:defRPr/>
              </a:pPr>
              <a:t>22/04/2015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E943-70E4-4D3E-825C-4798AC1A2B5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6A6B-ED90-47A0-950D-EB3F0A3126B0}" type="datetimeFigureOut">
              <a:rPr lang="fr-FR"/>
              <a:pPr>
                <a:defRPr/>
              </a:pPr>
              <a:t>22/04/2015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BB40-65F0-4BF8-8D3D-1B302F8A3BAB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C806-A72D-4184-8CE5-0A37A3C18176}" type="datetimeFigureOut">
              <a:rPr lang="fr-FR"/>
              <a:pPr>
                <a:defRPr/>
              </a:pPr>
              <a:t>22/04/2015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3CD3-4225-4A12-B5AE-87BC6FCDDB91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A493-1E86-4F07-9DE5-FB09DF1C1D4B}" type="datetimeFigureOut">
              <a:rPr lang="fr-FR"/>
              <a:pPr>
                <a:defRPr/>
              </a:pPr>
              <a:t>22/04/2015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958D-0694-4924-A86B-21DB5723657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30C4-9E91-4046-886F-CD5B013B801B}" type="datetimeFigureOut">
              <a:rPr lang="fr-FR"/>
              <a:pPr>
                <a:defRPr/>
              </a:pPr>
              <a:t>22/04/2015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A66E-1B18-41FC-BBBF-2CB9C82AD7A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0F04-595E-4771-B172-1E0CB2E92B51}" type="datetimeFigureOut">
              <a:rPr lang="fr-FR"/>
              <a:pPr>
                <a:defRPr/>
              </a:pPr>
              <a:t>22/04/2015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8491-D6A5-4A04-824C-DF1A16BB6700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A7B5-1140-411B-9CDA-69B3E22C73FB}" type="datetimeFigureOut">
              <a:rPr lang="fr-FR"/>
              <a:pPr>
                <a:defRPr/>
              </a:pPr>
              <a:t>22/04/2015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9991-5BA6-4B12-89DE-1BA775F62054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AFD-4299-4BA3-BEF4-9CA24F6A9A84}" type="datetimeFigureOut">
              <a:rPr lang="fr-FR"/>
              <a:pPr>
                <a:defRPr/>
              </a:pPr>
              <a:t>22/04/2015</a:t>
            </a:fld>
            <a:endParaRPr lang="fr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D73C-2031-492E-B38E-C491368C13D0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6DA9-818E-4FA1-AB8E-0D8F32C1D27D}" type="datetimeFigureOut">
              <a:rPr lang="fr-FR"/>
              <a:pPr>
                <a:defRPr/>
              </a:pPr>
              <a:t>22/04/2015</a:t>
            </a:fld>
            <a:endParaRPr lang="fr-CA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873A-DAA7-4191-B399-30D6BF291953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EDC2-A054-4FE4-98B1-11429BA579DC}" type="datetimeFigureOut">
              <a:rPr lang="fr-FR"/>
              <a:pPr>
                <a:defRPr/>
              </a:pPr>
              <a:t>22/04/2015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D0E2-7683-4C20-B6CB-652102D06959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F50-9A6C-4838-B1B8-C0406834832C}" type="datetimeFigureOut">
              <a:rPr lang="fr-FR"/>
              <a:pPr>
                <a:defRPr/>
              </a:pPr>
              <a:t>22/04/2015</a:t>
            </a:fld>
            <a:endParaRPr lang="fr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8D11-3B1C-4630-A092-1A20EFFA3475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C5DAF-87E5-49F5-903F-B90EF21DC3E6}" type="datetimeFigureOut">
              <a:rPr lang="fr-FR"/>
              <a:pPr>
                <a:defRPr/>
              </a:pPr>
              <a:t>22/04/2015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8C9BD-93FD-4762-82A1-52C817A4AA67}" type="slidenum">
              <a:rPr lang="fr-CA"/>
              <a:pPr>
                <a:defRPr/>
              </a:pPr>
              <a:t>‹#›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 pitchFamily="18" charset="0"/>
              </a:rPr>
              <a:t>Knowing</a:t>
            </a:r>
            <a:r>
              <a:rPr lang="fr-CA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 pitchFamily="18" charset="0"/>
              </a:rPr>
              <a:t> and </a:t>
            </a:r>
            <a:r>
              <a:rPr lang="fr-CA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 pitchFamily="18" charset="0"/>
              </a:rPr>
              <a:t>Showing</a:t>
            </a:r>
            <a:r>
              <a:rPr lang="fr-CA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 pitchFamily="18" charset="0"/>
              </a:rPr>
              <a:t> </a:t>
            </a:r>
            <a:r>
              <a:rPr lang="fr-CA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 pitchFamily="18" charset="0"/>
              </a:rPr>
              <a:t>Your</a:t>
            </a:r>
            <a:r>
              <a:rPr lang="fr-CA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 pitchFamily="18" charset="0"/>
              </a:rPr>
              <a:t> </a:t>
            </a:r>
            <a:r>
              <a:rPr lang="fr-CA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 pitchFamily="18" charset="0"/>
              </a:rPr>
              <a:t>True</a:t>
            </a:r>
            <a:r>
              <a:rPr lang="fr-CA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 pitchFamily="18" charset="0"/>
              </a:rPr>
              <a:t> </a:t>
            </a:r>
            <a:r>
              <a:rPr lang="fr-CA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 pitchFamily="18" charset="0"/>
              </a:rPr>
              <a:t>Colors</a:t>
            </a:r>
            <a:endParaRPr lang="fr-CA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Palatino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1418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Abby DiPasquale, MPH, MCHES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Wellness</a:t>
            </a: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Works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1-800-852-8300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adipasquale@memun.org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cils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-1"/>
            <a:ext cx="9143999" cy="68491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1763"/>
          </a:xfrm>
        </p:spPr>
        <p:txBody>
          <a:bodyPr/>
          <a:lstStyle/>
          <a:p>
            <a:pPr algn="ctr">
              <a:buNone/>
            </a:pPr>
            <a:r>
              <a:rPr lang="en-US" sz="6000" b="1" dirty="0" smtClean="0">
                <a:latin typeface="Palatino" pitchFamily="18" charset="0"/>
              </a:rPr>
              <a:t>“We don’t see things as they are; we see them as we are.”</a:t>
            </a:r>
          </a:p>
          <a:p>
            <a:pPr algn="ctr">
              <a:buNone/>
            </a:pPr>
            <a:r>
              <a:rPr lang="en-US" sz="4000" b="1" dirty="0" smtClean="0">
                <a:latin typeface="Palatino" pitchFamily="18" charset="0"/>
              </a:rPr>
              <a:t>- </a:t>
            </a:r>
            <a:r>
              <a:rPr lang="en-US" sz="4000" b="1" dirty="0" err="1" smtClean="0">
                <a:latin typeface="Palatino" pitchFamily="18" charset="0"/>
              </a:rPr>
              <a:t>Anaïs</a:t>
            </a:r>
            <a:r>
              <a:rPr lang="en-US" sz="4000" b="1" dirty="0" smtClean="0">
                <a:latin typeface="Palatino" pitchFamily="18" charset="0"/>
              </a:rPr>
              <a:t> Nin</a:t>
            </a:r>
            <a:endParaRPr lang="en-US" sz="4000" b="1" dirty="0">
              <a:latin typeface="Palatin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ed-pencils-pencils-24173421-500-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447800"/>
          </a:xfrm>
        </p:spPr>
        <p:txBody>
          <a:bodyPr/>
          <a:lstStyle/>
          <a:p>
            <a:r>
              <a:rPr lang="en-US" b="1" u="sng" dirty="0" smtClean="0">
                <a:latin typeface="Palatino" pitchFamily="18" charset="0"/>
              </a:rPr>
              <a:t>Modify</a:t>
            </a:r>
            <a:endParaRPr lang="en-US" b="1" u="sng" dirty="0">
              <a:latin typeface="Palatino" pitchFamily="18" charset="0"/>
            </a:endParaRPr>
          </a:p>
        </p:txBody>
      </p:sp>
      <p:pic>
        <p:nvPicPr>
          <p:cNvPr id="5" name="Picture 4" descr="penci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981200" cy="1483988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905000"/>
            <a:ext cx="8229600" cy="2667000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We don’t want to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 change </a:t>
            </a:r>
            <a:r>
              <a:rPr lang="en-US" sz="2400" b="1" dirty="0" smtClean="0">
                <a:latin typeface="Palatino" pitchFamily="18" charset="0"/>
              </a:rPr>
              <a:t>or hide our colors,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we want to show them!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>
                <a:latin typeface="Palatino" pitchFamily="18" charset="0"/>
              </a:rPr>
              <a:t>But how do we meet them where they are and where we are?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>
                <a:latin typeface="Palatino" pitchFamily="18" charset="0"/>
              </a:rPr>
              <a:t>Take a moment to consider that their reality may be valid and you may benefit from understanding it!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417638"/>
          </a:xfrm>
        </p:spPr>
        <p:txBody>
          <a:bodyPr/>
          <a:lstStyle/>
          <a:p>
            <a:r>
              <a:rPr lang="en-US" b="1" u="sng" dirty="0" smtClean="0">
                <a:latin typeface="Palatino" pitchFamily="18" charset="0"/>
              </a:rPr>
              <a:t>Apply to Gold</a:t>
            </a:r>
            <a:endParaRPr lang="en-US" b="1" u="sng" dirty="0">
              <a:latin typeface="Palatino" pitchFamily="18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pPr marL="342900" lvl="0" indent="-342900">
              <a:defRPr/>
            </a:pPr>
            <a:r>
              <a:rPr lang="en-US" u="sng" dirty="0" smtClean="0">
                <a:latin typeface="Palatino" pitchFamily="18" charset="0"/>
              </a:rPr>
              <a:t>The Gold Style: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/>
          <a:lstStyle/>
          <a:p>
            <a:r>
              <a:rPr lang="en-US" b="1" dirty="0" smtClean="0">
                <a:latin typeface="Palatino" pitchFamily="18" charset="0"/>
              </a:rPr>
              <a:t>Purposeful, plans ahead</a:t>
            </a:r>
          </a:p>
          <a:p>
            <a:r>
              <a:rPr lang="en-US" b="1" dirty="0" smtClean="0">
                <a:latin typeface="Palatino" pitchFamily="18" charset="0"/>
              </a:rPr>
              <a:t>Respectful, appropriate</a:t>
            </a:r>
          </a:p>
          <a:p>
            <a:r>
              <a:rPr lang="en-US" b="1" dirty="0" smtClean="0">
                <a:latin typeface="Palatino" pitchFamily="18" charset="0"/>
              </a:rPr>
              <a:t>Supportive of policies and rules</a:t>
            </a:r>
          </a:p>
          <a:p>
            <a:r>
              <a:rPr lang="en-US" b="1" dirty="0" smtClean="0">
                <a:latin typeface="Palatino" pitchFamily="18" charset="0"/>
              </a:rPr>
              <a:t>Detail oriented, chronological</a:t>
            </a:r>
          </a:p>
          <a:p>
            <a:r>
              <a:rPr lang="en-US" b="1" dirty="0" smtClean="0">
                <a:latin typeface="Palatino" pitchFamily="18" charset="0"/>
              </a:rPr>
              <a:t>Loyal, devoted</a:t>
            </a:r>
          </a:p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2"/>
          </a:xfrm>
        </p:spPr>
        <p:txBody>
          <a:bodyPr/>
          <a:lstStyle/>
          <a:p>
            <a:pPr marL="342900" lvl="0" indent="-342900">
              <a:defRPr/>
            </a:pPr>
            <a:r>
              <a:rPr lang="en-US" u="sng" dirty="0" smtClean="0">
                <a:latin typeface="Palatino" pitchFamily="18" charset="0"/>
              </a:rPr>
              <a:t>What You Should Do: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951288"/>
          </a:xfrm>
        </p:spPr>
        <p:txBody>
          <a:bodyPr/>
          <a:lstStyle/>
          <a:p>
            <a:r>
              <a:rPr lang="en-US" b="1" dirty="0" smtClean="0">
                <a:latin typeface="Palatino" pitchFamily="18" charset="0"/>
              </a:rPr>
              <a:t>Be prepared, give details</a:t>
            </a:r>
          </a:p>
          <a:p>
            <a:r>
              <a:rPr lang="en-US" b="1" dirty="0" smtClean="0">
                <a:latin typeface="Palatino" pitchFamily="18" charset="0"/>
              </a:rPr>
              <a:t>Stay on target, be consistent</a:t>
            </a:r>
          </a:p>
          <a:p>
            <a:r>
              <a:rPr lang="en-US" b="1" dirty="0" smtClean="0">
                <a:latin typeface="Palatino" pitchFamily="18" charset="0"/>
              </a:rPr>
              <a:t>Show respect</a:t>
            </a:r>
          </a:p>
          <a:p>
            <a:r>
              <a:rPr lang="en-US" b="1" dirty="0" smtClean="0">
                <a:latin typeface="Palatino" pitchFamily="18" charset="0"/>
              </a:rPr>
              <a:t>Don’t interrupt</a:t>
            </a:r>
          </a:p>
          <a:p>
            <a:r>
              <a:rPr lang="en-US" b="1" dirty="0" smtClean="0">
                <a:latin typeface="Palatino" pitchFamily="18" charset="0"/>
              </a:rPr>
              <a:t>Recognize their contributions</a:t>
            </a:r>
          </a:p>
          <a:p>
            <a:endParaRPr lang="en-US" dirty="0"/>
          </a:p>
        </p:txBody>
      </p:sp>
      <p:pic>
        <p:nvPicPr>
          <p:cNvPr id="5" name="Picture 4" descr="penci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981200" cy="1483988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2286000"/>
            <a:ext cx="38481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686300" y="1981200"/>
            <a:ext cx="3848100" cy="4144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417638"/>
          </a:xfrm>
        </p:spPr>
        <p:txBody>
          <a:bodyPr/>
          <a:lstStyle/>
          <a:p>
            <a:r>
              <a:rPr lang="en-US" b="1" u="sng" dirty="0" smtClean="0">
                <a:latin typeface="Palatino" pitchFamily="18" charset="0"/>
              </a:rPr>
              <a:t>Apply to Blue</a:t>
            </a:r>
            <a:endParaRPr lang="en-US" b="1" u="sng" dirty="0">
              <a:latin typeface="Palatino" pitchFamily="18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pPr marL="342900" lvl="0" indent="-342900">
              <a:defRPr/>
            </a:pPr>
            <a:r>
              <a:rPr lang="en-US" u="sng" dirty="0" smtClean="0">
                <a:latin typeface="Palatino" pitchFamily="18" charset="0"/>
              </a:rPr>
              <a:t>The Blue Style: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/>
          <a:lstStyle/>
          <a:p>
            <a:pPr lvl="0">
              <a:defRPr/>
            </a:pPr>
            <a:r>
              <a:rPr lang="en-US" b="1" dirty="0" smtClean="0">
                <a:latin typeface="Palatino" pitchFamily="18" charset="0"/>
              </a:rPr>
              <a:t>Friendly, helpful, empathetic</a:t>
            </a:r>
          </a:p>
          <a:p>
            <a:pPr lvl="0">
              <a:defRPr/>
            </a:pPr>
            <a:r>
              <a:rPr lang="en-US" b="1" dirty="0" smtClean="0">
                <a:latin typeface="Palatino" pitchFamily="18" charset="0"/>
              </a:rPr>
              <a:t>Optimistic</a:t>
            </a:r>
          </a:p>
          <a:p>
            <a:pPr lvl="0">
              <a:defRPr/>
            </a:pPr>
            <a:r>
              <a:rPr lang="en-US" b="1" dirty="0" smtClean="0">
                <a:latin typeface="Palatino" pitchFamily="18" charset="0"/>
              </a:rPr>
              <a:t>Expressive with emotion</a:t>
            </a:r>
          </a:p>
          <a:p>
            <a:pPr lvl="0">
              <a:defRPr/>
            </a:pPr>
            <a:r>
              <a:rPr lang="en-US" b="1" dirty="0" smtClean="0">
                <a:latin typeface="Palatino" pitchFamily="18" charset="0"/>
              </a:rPr>
              <a:t>Fostering or maintaining harmony</a:t>
            </a:r>
          </a:p>
          <a:p>
            <a:pPr lvl="0">
              <a:defRPr/>
            </a:pPr>
            <a:r>
              <a:rPr lang="en-US" b="1" dirty="0" smtClean="0">
                <a:latin typeface="Palatino" pitchFamily="18" charset="0"/>
              </a:rPr>
              <a:t>May use metaphors to embellish points</a:t>
            </a:r>
          </a:p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2"/>
          </a:xfrm>
        </p:spPr>
        <p:txBody>
          <a:bodyPr/>
          <a:lstStyle/>
          <a:p>
            <a:pPr marL="342900" lvl="0" indent="-342900">
              <a:defRPr/>
            </a:pPr>
            <a:r>
              <a:rPr lang="en-US" u="sng" dirty="0" smtClean="0">
                <a:latin typeface="Palatino" pitchFamily="18" charset="0"/>
              </a:rPr>
              <a:t>What You Should Do: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951288"/>
          </a:xfrm>
        </p:spPr>
        <p:txBody>
          <a:bodyPr/>
          <a:lstStyle/>
          <a:p>
            <a:pPr lvl="0">
              <a:defRPr/>
            </a:pPr>
            <a:r>
              <a:rPr lang="en-US" b="1" dirty="0" smtClean="0">
                <a:latin typeface="Palatino" pitchFamily="18" charset="0"/>
              </a:rPr>
              <a:t>Acknowledge them</a:t>
            </a:r>
          </a:p>
          <a:p>
            <a:pPr lvl="0">
              <a:defRPr/>
            </a:pPr>
            <a:r>
              <a:rPr lang="en-US" b="1" dirty="0" smtClean="0">
                <a:latin typeface="Palatino" pitchFamily="18" charset="0"/>
              </a:rPr>
              <a:t>Show appreciation</a:t>
            </a:r>
          </a:p>
          <a:p>
            <a:pPr lvl="0">
              <a:defRPr/>
            </a:pPr>
            <a:r>
              <a:rPr lang="en-US" b="1" dirty="0" smtClean="0">
                <a:latin typeface="Palatino" pitchFamily="18" charset="0"/>
              </a:rPr>
              <a:t>Include them</a:t>
            </a:r>
          </a:p>
          <a:p>
            <a:pPr lvl="0">
              <a:defRPr/>
            </a:pPr>
            <a:r>
              <a:rPr lang="en-US" b="1" dirty="0" smtClean="0">
                <a:latin typeface="Palatino" pitchFamily="18" charset="0"/>
              </a:rPr>
              <a:t>Have patience</a:t>
            </a:r>
          </a:p>
          <a:p>
            <a:pPr lvl="0">
              <a:defRPr/>
            </a:pPr>
            <a:r>
              <a:rPr lang="en-US" b="1" dirty="0" smtClean="0">
                <a:latin typeface="Palatino" pitchFamily="18" charset="0"/>
              </a:rPr>
              <a:t>Don’t “bark” orders</a:t>
            </a:r>
          </a:p>
          <a:p>
            <a:endParaRPr lang="en-US" dirty="0"/>
          </a:p>
        </p:txBody>
      </p:sp>
      <p:pic>
        <p:nvPicPr>
          <p:cNvPr id="5" name="Picture 4" descr="penci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981200" cy="1483988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2286000"/>
            <a:ext cx="38481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686300" y="1981200"/>
            <a:ext cx="3848100" cy="4144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417638"/>
          </a:xfrm>
        </p:spPr>
        <p:txBody>
          <a:bodyPr/>
          <a:lstStyle/>
          <a:p>
            <a:r>
              <a:rPr lang="en-US" b="1" u="sng" dirty="0" smtClean="0">
                <a:latin typeface="Palatino" pitchFamily="18" charset="0"/>
              </a:rPr>
              <a:t>Apply to Orange</a:t>
            </a:r>
            <a:endParaRPr lang="en-US" b="1" u="sng" dirty="0">
              <a:latin typeface="Palatino" pitchFamily="18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pPr marL="342900" lvl="0" indent="-342900">
              <a:defRPr/>
            </a:pPr>
            <a:r>
              <a:rPr lang="en-US" u="sng" dirty="0" smtClean="0">
                <a:latin typeface="Palatino" pitchFamily="18" charset="0"/>
              </a:rPr>
              <a:t>The Orange Style: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/>
          <a:lstStyle/>
          <a:p>
            <a:r>
              <a:rPr lang="en-US" b="1" dirty="0" smtClean="0">
                <a:latin typeface="Palatino" pitchFamily="18" charset="0"/>
              </a:rPr>
              <a:t>Casual, playful</a:t>
            </a:r>
          </a:p>
          <a:p>
            <a:r>
              <a:rPr lang="en-US" b="1" dirty="0" smtClean="0">
                <a:latin typeface="Palatino" pitchFamily="18" charset="0"/>
              </a:rPr>
              <a:t>Spontaneous, now oriented</a:t>
            </a:r>
          </a:p>
          <a:p>
            <a:r>
              <a:rPr lang="en-US" b="1" dirty="0" smtClean="0">
                <a:latin typeface="Palatino" pitchFamily="18" charset="0"/>
              </a:rPr>
              <a:t>Fast-paced, changes subjects quickly</a:t>
            </a:r>
          </a:p>
          <a:p>
            <a:r>
              <a:rPr lang="en-US" b="1" dirty="0" smtClean="0">
                <a:latin typeface="Palatino" pitchFamily="18" charset="0"/>
              </a:rPr>
              <a:t>Straightforward</a:t>
            </a:r>
          </a:p>
          <a:p>
            <a:r>
              <a:rPr lang="en-US" b="1" dirty="0" smtClean="0">
                <a:latin typeface="Palatino" pitchFamily="18" charset="0"/>
              </a:rPr>
              <a:t>Active, involved, mobile</a:t>
            </a:r>
          </a:p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2"/>
          </a:xfrm>
        </p:spPr>
        <p:txBody>
          <a:bodyPr/>
          <a:lstStyle/>
          <a:p>
            <a:pPr marL="342900" lvl="0" indent="-342900">
              <a:defRPr/>
            </a:pPr>
            <a:r>
              <a:rPr lang="en-US" u="sng" dirty="0" smtClean="0">
                <a:latin typeface="Palatino" pitchFamily="18" charset="0"/>
              </a:rPr>
              <a:t>What You Should Do: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951288"/>
          </a:xfrm>
        </p:spPr>
        <p:txBody>
          <a:bodyPr/>
          <a:lstStyle/>
          <a:p>
            <a:r>
              <a:rPr lang="en-US" b="1" dirty="0" smtClean="0">
                <a:latin typeface="Palatino" pitchFamily="18" charset="0"/>
              </a:rPr>
              <a:t>Use “sound bites”</a:t>
            </a:r>
          </a:p>
          <a:p>
            <a:r>
              <a:rPr lang="en-US" b="1" dirty="0" smtClean="0">
                <a:latin typeface="Palatino" pitchFamily="18" charset="0"/>
              </a:rPr>
              <a:t>Move with them while they multitask</a:t>
            </a:r>
          </a:p>
          <a:p>
            <a:r>
              <a:rPr lang="en-US" b="1" dirty="0" smtClean="0">
                <a:latin typeface="Palatino" pitchFamily="18" charset="0"/>
              </a:rPr>
              <a:t>Appreciate their flair</a:t>
            </a:r>
          </a:p>
          <a:p>
            <a:r>
              <a:rPr lang="en-US" b="1" dirty="0" smtClean="0">
                <a:latin typeface="Palatino" pitchFamily="18" charset="0"/>
              </a:rPr>
              <a:t>Allow options for flexibility</a:t>
            </a:r>
          </a:p>
          <a:p>
            <a:r>
              <a:rPr lang="en-US" b="1" dirty="0" smtClean="0">
                <a:latin typeface="Palatino" pitchFamily="18" charset="0"/>
              </a:rPr>
              <a:t>Lighten up</a:t>
            </a:r>
          </a:p>
          <a:p>
            <a:endParaRPr lang="en-US" dirty="0"/>
          </a:p>
        </p:txBody>
      </p:sp>
      <p:pic>
        <p:nvPicPr>
          <p:cNvPr id="5" name="Picture 4" descr="penci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981200" cy="1483988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2286000"/>
            <a:ext cx="38481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686300" y="1981200"/>
            <a:ext cx="3848100" cy="4144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417638"/>
          </a:xfrm>
        </p:spPr>
        <p:txBody>
          <a:bodyPr/>
          <a:lstStyle/>
          <a:p>
            <a:r>
              <a:rPr lang="en-US" b="1" u="sng" dirty="0" smtClean="0">
                <a:latin typeface="Palatino" pitchFamily="18" charset="0"/>
              </a:rPr>
              <a:t>Apply to Green</a:t>
            </a:r>
            <a:endParaRPr lang="en-US" b="1" u="sng" dirty="0">
              <a:latin typeface="Palatino" pitchFamily="18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pPr marL="342900" lvl="0" indent="-342900">
              <a:defRPr/>
            </a:pPr>
            <a:r>
              <a:rPr lang="en-US" u="sng" dirty="0" smtClean="0">
                <a:latin typeface="Palatino" pitchFamily="18" charset="0"/>
              </a:rPr>
              <a:t>The Green Style: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/>
          <a:lstStyle/>
          <a:p>
            <a:r>
              <a:rPr lang="en-US" b="1" dirty="0" smtClean="0">
                <a:latin typeface="Palatino" pitchFamily="18" charset="0"/>
              </a:rPr>
              <a:t>Logical and objective</a:t>
            </a:r>
          </a:p>
          <a:p>
            <a:r>
              <a:rPr lang="en-US" b="1" dirty="0" smtClean="0">
                <a:latin typeface="Palatino" pitchFamily="18" charset="0"/>
              </a:rPr>
              <a:t>Includes facts and information</a:t>
            </a:r>
          </a:p>
          <a:p>
            <a:r>
              <a:rPr lang="en-US" b="1" dirty="0" smtClean="0">
                <a:latin typeface="Palatino" pitchFamily="18" charset="0"/>
              </a:rPr>
              <a:t>Big picture, conceptual</a:t>
            </a:r>
          </a:p>
          <a:p>
            <a:r>
              <a:rPr lang="en-US" b="1" dirty="0" smtClean="0">
                <a:latin typeface="Palatino" pitchFamily="18" charset="0"/>
              </a:rPr>
              <a:t>Questioning, critiquing</a:t>
            </a:r>
          </a:p>
          <a:p>
            <a:r>
              <a:rPr lang="en-US" b="1" dirty="0" smtClean="0">
                <a:latin typeface="Palatino" pitchFamily="18" charset="0"/>
              </a:rPr>
              <a:t>Wry sense of humor</a:t>
            </a:r>
          </a:p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2"/>
          </a:xfrm>
        </p:spPr>
        <p:txBody>
          <a:bodyPr/>
          <a:lstStyle/>
          <a:p>
            <a:pPr marL="342900" lvl="0" indent="-342900">
              <a:defRPr/>
            </a:pPr>
            <a:r>
              <a:rPr lang="en-US" u="sng" dirty="0" smtClean="0">
                <a:latin typeface="Palatino" pitchFamily="18" charset="0"/>
              </a:rPr>
              <a:t>What You Should Do: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951288"/>
          </a:xfrm>
        </p:spPr>
        <p:txBody>
          <a:bodyPr/>
          <a:lstStyle/>
          <a:p>
            <a:r>
              <a:rPr lang="en-US" b="1" dirty="0" smtClean="0">
                <a:latin typeface="Palatino" pitchFamily="18" charset="0"/>
              </a:rPr>
              <a:t>Allow them to ponder</a:t>
            </a:r>
          </a:p>
          <a:p>
            <a:r>
              <a:rPr lang="en-US" b="1" dirty="0" smtClean="0">
                <a:latin typeface="Palatino" pitchFamily="18" charset="0"/>
              </a:rPr>
              <a:t>Skip the “small talk”</a:t>
            </a:r>
          </a:p>
          <a:p>
            <a:r>
              <a:rPr lang="en-US" b="1" dirty="0" smtClean="0">
                <a:latin typeface="Palatino" pitchFamily="18" charset="0"/>
              </a:rPr>
              <a:t>Avoid redundancy</a:t>
            </a:r>
          </a:p>
          <a:p>
            <a:r>
              <a:rPr lang="en-US" b="1" dirty="0" smtClean="0">
                <a:latin typeface="Palatino" pitchFamily="18" charset="0"/>
              </a:rPr>
              <a:t>Give big picture or point first, then fill in details if asked</a:t>
            </a:r>
          </a:p>
          <a:p>
            <a:r>
              <a:rPr lang="en-US" b="1" dirty="0" smtClean="0">
                <a:latin typeface="Palatino" pitchFamily="18" charset="0"/>
              </a:rPr>
              <a:t>Don’t misinterpret their need for info as interrogation</a:t>
            </a:r>
          </a:p>
          <a:p>
            <a:endParaRPr lang="en-US" dirty="0"/>
          </a:p>
        </p:txBody>
      </p:sp>
      <p:pic>
        <p:nvPicPr>
          <p:cNvPr id="5" name="Picture 4" descr="penci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981200" cy="1483988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2286000"/>
            <a:ext cx="38481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18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686300" y="1981200"/>
            <a:ext cx="3848100" cy="4144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ed-pencils-pencils-24173421-500-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447800"/>
          </a:xfrm>
        </p:spPr>
        <p:txBody>
          <a:bodyPr/>
          <a:lstStyle/>
          <a:p>
            <a:r>
              <a:rPr lang="en-US" b="1" u="sng" dirty="0" smtClean="0">
                <a:latin typeface="Palatino" pitchFamily="18" charset="0"/>
              </a:rPr>
              <a:t>Verify</a:t>
            </a:r>
            <a:endParaRPr lang="en-US" b="1" u="sng" dirty="0">
              <a:latin typeface="Palatino" pitchFamily="18" charset="0"/>
            </a:endParaRPr>
          </a:p>
        </p:txBody>
      </p:sp>
      <p:pic>
        <p:nvPicPr>
          <p:cNvPr id="5" name="Picture 4" descr="penci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981200" cy="1483988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752600"/>
            <a:ext cx="8229600" cy="2971800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>
                <a:latin typeface="Palatino" pitchFamily="18" charset="0"/>
              </a:rPr>
              <a:t>The more aware we are of our own personality and that of others, the better we are at adapting and modifying our interactions.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Check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 </a:t>
            </a:r>
            <a:r>
              <a:rPr lang="en-US" sz="2400" b="1" dirty="0" smtClean="0">
                <a:latin typeface="Palatino" pitchFamily="18" charset="0"/>
              </a:rPr>
              <a:t>with the other personalities to determine how they view a situation and identify solutions.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Look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 at it from a new perspective and keep and open mind!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9649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alatino" pitchFamily="18" charset="0"/>
              </a:rPr>
              <a:t>Continue to Explore and Learn About Your True Colors!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417638"/>
          </a:xfrm>
        </p:spPr>
        <p:txBody>
          <a:bodyPr/>
          <a:lstStyle/>
          <a:p>
            <a:r>
              <a:rPr lang="en-US" b="1" u="sng" dirty="0" smtClean="0">
                <a:latin typeface="Palatino" pitchFamily="18" charset="0"/>
              </a:rPr>
              <a:t>Knowing True Colors</a:t>
            </a:r>
            <a:endParaRPr lang="en-US" b="1" u="sng" dirty="0">
              <a:latin typeface="Palatino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2800" b="1" dirty="0" smtClean="0">
                <a:latin typeface="Palatino" pitchFamily="18" charset="0"/>
              </a:rPr>
              <a:t>Imagine the people you interact with daily.</a:t>
            </a:r>
          </a:p>
          <a:p>
            <a:r>
              <a:rPr lang="en-US" sz="2800" b="1" dirty="0" smtClean="0">
                <a:latin typeface="Palatino" pitchFamily="18" charset="0"/>
              </a:rPr>
              <a:t>Do you always understand how and why they do what they do?</a:t>
            </a:r>
          </a:p>
          <a:p>
            <a:r>
              <a:rPr lang="en-US" sz="2800" b="1" dirty="0" smtClean="0">
                <a:latin typeface="Palatino" pitchFamily="18" charset="0"/>
              </a:rPr>
              <a:t>We all have different ways of doing things, so how do we bring out the best in each other instead of driving each other crazy?</a:t>
            </a:r>
          </a:p>
          <a:p>
            <a:pPr>
              <a:buNone/>
            </a:pPr>
            <a:endParaRPr lang="en-US" sz="2800" b="1" dirty="0" smtClean="0">
              <a:latin typeface="Palatino" pitchFamily="18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Palatino" pitchFamily="18" charset="0"/>
              </a:rPr>
              <a:t>That is the power of knowing your True Colors!</a:t>
            </a:r>
            <a:endParaRPr lang="en-US" sz="2800" b="1" dirty="0">
              <a:latin typeface="Palatino" pitchFamily="18" charset="0"/>
            </a:endParaRPr>
          </a:p>
        </p:txBody>
      </p:sp>
      <p:pic>
        <p:nvPicPr>
          <p:cNvPr id="5" name="Picture 4" descr="penci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981200" cy="1483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cils.pn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" y="0"/>
            <a:ext cx="9143999" cy="684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417638"/>
          </a:xfrm>
        </p:spPr>
        <p:txBody>
          <a:bodyPr/>
          <a:lstStyle/>
          <a:p>
            <a:r>
              <a:rPr lang="en-US" b="1" u="sng" dirty="0" smtClean="0">
                <a:latin typeface="Palatino" pitchFamily="18" charset="0"/>
              </a:rPr>
              <a:t>The Steps</a:t>
            </a:r>
            <a:endParaRPr lang="en-US" b="1" u="sng" dirty="0">
              <a:latin typeface="Palatino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71600" y="1752600"/>
            <a:ext cx="6781800" cy="4525963"/>
          </a:xfrm>
        </p:spPr>
        <p:txBody>
          <a:bodyPr/>
          <a:lstStyle/>
          <a:p>
            <a:r>
              <a:rPr lang="en-US" sz="4000" b="1" dirty="0" smtClean="0">
                <a:latin typeface="Palatino" pitchFamily="18" charset="0"/>
              </a:rPr>
              <a:t>Identify</a:t>
            </a:r>
          </a:p>
          <a:p>
            <a:r>
              <a:rPr lang="en-US" sz="4000" b="1" dirty="0" smtClean="0">
                <a:latin typeface="Palatino" pitchFamily="18" charset="0"/>
              </a:rPr>
              <a:t>Clarify</a:t>
            </a:r>
          </a:p>
          <a:p>
            <a:r>
              <a:rPr lang="en-US" sz="4000" b="1" dirty="0" smtClean="0">
                <a:latin typeface="Palatino" pitchFamily="18" charset="0"/>
              </a:rPr>
              <a:t>Modify</a:t>
            </a:r>
          </a:p>
          <a:p>
            <a:r>
              <a:rPr lang="en-US" sz="4000" b="1" dirty="0" smtClean="0">
                <a:latin typeface="Palatino" pitchFamily="18" charset="0"/>
              </a:rPr>
              <a:t>Apply</a:t>
            </a:r>
          </a:p>
          <a:p>
            <a:r>
              <a:rPr lang="en-US" sz="4000" b="1" dirty="0" smtClean="0">
                <a:latin typeface="Palatino" pitchFamily="18" charset="0"/>
              </a:rPr>
              <a:t>Verify</a:t>
            </a:r>
            <a:endParaRPr lang="en-US" sz="4000" b="1" dirty="0">
              <a:latin typeface="Palatin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417638"/>
          </a:xfrm>
        </p:spPr>
        <p:txBody>
          <a:bodyPr/>
          <a:lstStyle/>
          <a:p>
            <a:r>
              <a:rPr lang="en-US" b="1" u="sng" dirty="0" smtClean="0">
                <a:latin typeface="Palatino" pitchFamily="18" charset="0"/>
              </a:rPr>
              <a:t>Identify</a:t>
            </a:r>
            <a:endParaRPr lang="en-US" b="1" u="sng" dirty="0">
              <a:latin typeface="Palatino" pitchFamily="18" charset="0"/>
            </a:endParaRPr>
          </a:p>
        </p:txBody>
      </p:sp>
      <p:pic>
        <p:nvPicPr>
          <p:cNvPr id="5" name="Picture 4" descr="penci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981200" cy="1483988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676400"/>
            <a:ext cx="4076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Rank each group of words.  1= least like you and 4= most like you.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For each question you must have a 1,2, 3, and 4.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Focus on how you are when you are most “you”- not how you wish you were or how others say you are.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Add up all numbers in the “a”, “b”, “c” and “d” and total at the bottom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95400"/>
            <a:ext cx="4343400" cy="533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ed-pencils-pencils-24173421-500-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447800"/>
          </a:xfrm>
        </p:spPr>
        <p:txBody>
          <a:bodyPr/>
          <a:lstStyle/>
          <a:p>
            <a:r>
              <a:rPr lang="en-US" b="1" u="sng" dirty="0" smtClean="0">
                <a:latin typeface="Palatino" pitchFamily="18" charset="0"/>
              </a:rPr>
              <a:t>Clarify</a:t>
            </a:r>
            <a:endParaRPr lang="en-US" b="1" u="sng" dirty="0">
              <a:latin typeface="Palatino" pitchFamily="18" charset="0"/>
            </a:endParaRPr>
          </a:p>
        </p:txBody>
      </p:sp>
      <p:pic>
        <p:nvPicPr>
          <p:cNvPr id="5" name="Picture 4" descr="penci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1981200" cy="1483988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905000"/>
            <a:ext cx="8229600" cy="2667000"/>
          </a:xfrm>
          <a:prstGeom prst="rect">
            <a:avLst/>
          </a:prstGeo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Circle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" pitchFamily="18" charset="0"/>
              </a:rPr>
              <a:t> 3-5 words from the quiz that you identify with the most.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>
                <a:latin typeface="Palatino" pitchFamily="18" charset="0"/>
              </a:rPr>
              <a:t>Turn to the first page of your Color and read the brief description written there…does this sound like you?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>
                <a:latin typeface="Palatino" pitchFamily="18" charset="0"/>
              </a:rPr>
              <a:t>Don’t read the whole book- not yet anyway!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old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79">
                <a:tint val="45000"/>
                <a:satMod val="400000"/>
              </a:srgbClr>
            </a:duotone>
            <a:lum bright="34000" contrast="-35000"/>
          </a:blip>
          <a:stretch>
            <a:fillRect/>
          </a:stretch>
        </p:blipFill>
        <p:spPr>
          <a:xfrm>
            <a:off x="0" y="0"/>
            <a:ext cx="9372600" cy="7086600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09600" y="21336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latin typeface="Elephant" pitchFamily="18" charset="0"/>
              </a:rPr>
              <a:t>Gold</a:t>
            </a:r>
            <a:endParaRPr lang="en-US" sz="20000" dirty="0">
              <a:latin typeface="Elephant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1066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2400" b="1" dirty="0" smtClean="0">
                <a:latin typeface="Antique Olive" pitchFamily="34" charset="0"/>
              </a:rPr>
              <a:t> Be Prepared</a:t>
            </a:r>
          </a:p>
          <a:p>
            <a:pPr algn="ctr">
              <a:buFont typeface="Wingdings" pitchFamily="2" charset="2"/>
              <a:buChar char="q"/>
            </a:pPr>
            <a:r>
              <a:rPr lang="en-US" sz="2400" b="1" dirty="0" smtClean="0">
                <a:latin typeface="Antique Olive" pitchFamily="34" charset="0"/>
              </a:rPr>
              <a:t> Be Prepared</a:t>
            </a:r>
          </a:p>
          <a:p>
            <a:pPr algn="ctr">
              <a:buFont typeface="Wingdings" pitchFamily="2" charset="2"/>
              <a:buChar char="q"/>
            </a:pPr>
            <a:r>
              <a:rPr lang="en-US" sz="2400" b="1" dirty="0" smtClean="0">
                <a:latin typeface="Antique Olive" pitchFamily="34" charset="0"/>
              </a:rPr>
              <a:t> Be Prepared</a:t>
            </a:r>
            <a:endParaRPr lang="en-US" sz="2400" b="1" dirty="0">
              <a:latin typeface="Antique Olive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990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Engravers MT" pitchFamily="18" charset="0"/>
              </a:rPr>
              <a:t>Predictable</a:t>
            </a:r>
            <a:endParaRPr lang="en-US" sz="4000" dirty="0">
              <a:latin typeface="Engravers MT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45720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Lucida Fax" pitchFamily="18" charset="0"/>
              </a:rPr>
              <a:t>Follows Rules</a:t>
            </a:r>
            <a:endParaRPr lang="en-US" sz="6600" dirty="0">
              <a:latin typeface="Lucida Fax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61722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Duty and Responsibility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" y="-228600"/>
            <a:ext cx="9143999" cy="7315200"/>
            <a:chOff x="1971675" y="1885950"/>
            <a:chExt cx="5534025" cy="3846513"/>
          </a:xfrm>
        </p:grpSpPr>
        <p:pic>
          <p:nvPicPr>
            <p:cNvPr id="7170" name="Picture 1037" descr="j0309017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71675" y="2686050"/>
              <a:ext cx="2016125" cy="30464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7171" name="Picture 1038" descr="j039609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114925" y="3600450"/>
              <a:ext cx="2341563" cy="205740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7172" name="Picture 1039" descr="j0227501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71675" y="1885950"/>
              <a:ext cx="1685925" cy="11239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7173" name="Picture 1040" descr="j0409121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800475" y="3429000"/>
              <a:ext cx="1543050" cy="22288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7174" name="Picture 1041" descr="j0309615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581400" y="1905000"/>
              <a:ext cx="2543175" cy="154305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7175" name="Picture 1042" descr="j0399669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334000" y="1905000"/>
              <a:ext cx="2171700" cy="176688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sp>
        <p:nvSpPr>
          <p:cNvPr id="7176" name="Rectangle 1043"/>
          <p:cNvSpPr>
            <a:spLocks noGrp="1" noChangeArrowheads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0" dirty="0" smtClean="0">
                <a:solidFill>
                  <a:srgbClr val="002060"/>
                </a:solidFill>
                <a:latin typeface="Monotype Corsiva" pitchFamily="66" charset="0"/>
              </a:rPr>
              <a:t>Blue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Bodoni MT Black" pitchFamily="18" charset="0"/>
              </a:rPr>
              <a:t>Optimistic</a:t>
            </a:r>
            <a:endParaRPr lang="en-US" sz="66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47244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Peacemaker</a:t>
            </a:r>
            <a:endParaRPr lang="en-US" sz="6000" dirty="0">
              <a:solidFill>
                <a:srgbClr val="00206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7150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Copperplate Gothic Bold" pitchFamily="34" charset="0"/>
              </a:rPr>
              <a:t>Caretaker</a:t>
            </a:r>
            <a:endParaRPr lang="en-US" sz="5400" dirty="0">
              <a:solidFill>
                <a:srgbClr val="002060"/>
              </a:solidFill>
              <a:latin typeface="Copperplate Gothic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066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Relationships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1148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Bradley Hand ITC" pitchFamily="66" charset="0"/>
              </a:rPr>
              <a:t>Driven by Emotions</a:t>
            </a:r>
            <a:endParaRPr lang="en-US" sz="4000" b="1" dirty="0">
              <a:solidFill>
                <a:srgbClr val="00206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ange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000" y="-381000"/>
            <a:ext cx="10036628" cy="723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9050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FF3300"/>
                </a:solidFill>
                <a:latin typeface="Impact" pitchFamily="34" charset="0"/>
              </a:rPr>
              <a:t>Orange</a:t>
            </a:r>
            <a:endParaRPr lang="en-US" sz="20000" dirty="0">
              <a:solidFill>
                <a:srgbClr val="FF330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Pushes Boundaries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8382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Kristen ITC" pitchFamily="66" charset="0"/>
              </a:rPr>
              <a:t>Playful</a:t>
            </a:r>
            <a:endParaRPr lang="en-US" sz="6000" dirty="0">
              <a:solidFill>
                <a:srgbClr val="C00000"/>
              </a:solidFill>
              <a:latin typeface="Kristen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054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Informal Roman" pitchFamily="66" charset="0"/>
              </a:rPr>
              <a:t>Spontaneous</a:t>
            </a:r>
            <a:endParaRPr lang="en-US" sz="6000" b="1" dirty="0">
              <a:solidFill>
                <a:srgbClr val="C00000"/>
              </a:solidFill>
              <a:latin typeface="Informal Roman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638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Palatino" pitchFamily="18" charset="0"/>
              </a:rPr>
              <a:t>Variety</a:t>
            </a:r>
            <a:endParaRPr lang="en-US" sz="5400" b="1" dirty="0">
              <a:solidFill>
                <a:srgbClr val="C00000"/>
              </a:solidFill>
              <a:latin typeface="Palatino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94798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600200"/>
          </a:xfrm>
        </p:spPr>
        <p:txBody>
          <a:bodyPr/>
          <a:lstStyle/>
          <a:p>
            <a:r>
              <a:rPr lang="en-US" sz="13000" dirty="0" smtClean="0">
                <a:solidFill>
                  <a:srgbClr val="003300"/>
                </a:solidFill>
                <a:latin typeface="Engravers MT" pitchFamily="18" charset="0"/>
              </a:rPr>
              <a:t>Green</a:t>
            </a:r>
            <a:endParaRPr lang="en-US" sz="13000" dirty="0">
              <a:solidFill>
                <a:srgbClr val="003300"/>
              </a:solidFill>
              <a:latin typeface="Engravers M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3300"/>
                </a:solidFill>
                <a:latin typeface="Copperplate Gothic Bold" pitchFamily="34" charset="0"/>
              </a:rPr>
              <a:t>Why?</a:t>
            </a:r>
            <a:endParaRPr lang="en-US" sz="8000" dirty="0">
              <a:solidFill>
                <a:srgbClr val="003300"/>
              </a:solidFill>
              <a:latin typeface="Copperplate Gothic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43434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3300"/>
                </a:solidFill>
                <a:latin typeface="Poor Richard" pitchFamily="18" charset="0"/>
              </a:rPr>
              <a:t>Innovative</a:t>
            </a:r>
            <a:endParaRPr lang="en-US" sz="6000" dirty="0">
              <a:solidFill>
                <a:srgbClr val="003300"/>
              </a:solidFill>
              <a:latin typeface="Poor Richar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4864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00"/>
                </a:solidFill>
                <a:latin typeface="Bookman Old Style" pitchFamily="18" charset="0"/>
              </a:rPr>
              <a:t>Intellectual</a:t>
            </a:r>
            <a:endParaRPr lang="en-US" sz="4000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9906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>
                <a:solidFill>
                  <a:srgbClr val="003300"/>
                </a:solidFill>
                <a:latin typeface="Century" pitchFamily="18" charset="0"/>
              </a:rPr>
              <a:t>Strategic</a:t>
            </a:r>
            <a:endParaRPr lang="en-US" sz="6000" i="1" dirty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07317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003300"/>
                </a:solidFill>
                <a:latin typeface="Maiandra GD" pitchFamily="34" charset="0"/>
              </a:rPr>
              <a:t>Determined</a:t>
            </a:r>
            <a:endParaRPr lang="en-US" sz="4800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ng Your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D81CFD-CA74-45F2-9DAF-01B752EE3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Communicating Your Colors</Template>
  <TotalTime>274</TotalTime>
  <Words>595</Words>
  <Application>Microsoft Office PowerPoint</Application>
  <PresentationFormat>On-screen Show (4:3)</PresentationFormat>
  <Paragraphs>121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Communicating Your Colors</vt:lpstr>
      <vt:lpstr>Knowing and Showing Your True Colors</vt:lpstr>
      <vt:lpstr>Knowing True Colors</vt:lpstr>
      <vt:lpstr>The Steps</vt:lpstr>
      <vt:lpstr>Identify</vt:lpstr>
      <vt:lpstr>Clarify</vt:lpstr>
      <vt:lpstr>Slide 6</vt:lpstr>
      <vt:lpstr>Blue</vt:lpstr>
      <vt:lpstr>Slide 8</vt:lpstr>
      <vt:lpstr>Green</vt:lpstr>
      <vt:lpstr>Slide 10</vt:lpstr>
      <vt:lpstr>Modify</vt:lpstr>
      <vt:lpstr>Apply to Gold</vt:lpstr>
      <vt:lpstr>Apply to Blue</vt:lpstr>
      <vt:lpstr>Apply to Orange</vt:lpstr>
      <vt:lpstr>Apply to Green</vt:lpstr>
      <vt:lpstr>Verify</vt:lpstr>
      <vt:lpstr>Continue to Explore and Learn About Your True Colors!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Colors</dc:title>
  <dc:creator>adipasquale</dc:creator>
  <cp:lastModifiedBy>adipasquale</cp:lastModifiedBy>
  <cp:revision>32</cp:revision>
  <dcterms:created xsi:type="dcterms:W3CDTF">2015-04-21T12:33:18Z</dcterms:created>
  <dcterms:modified xsi:type="dcterms:W3CDTF">2015-04-22T15:31:26Z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TC103814939990</vt:lpwstr>
  </property>
</Properties>
</file>